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60" r:id="rId5"/>
    <p:sldId id="258" r:id="rId6"/>
    <p:sldId id="261" r:id="rId7"/>
    <p:sldId id="271" r:id="rId8"/>
    <p:sldId id="262" r:id="rId9"/>
    <p:sldId id="265" r:id="rId10"/>
    <p:sldId id="270" r:id="rId11"/>
    <p:sldId id="263" r:id="rId12"/>
    <p:sldId id="269" r:id="rId13"/>
    <p:sldId id="264" r:id="rId14"/>
    <p:sldId id="266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7EC4A-DC87-4F6E-A2BB-78552970BF95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8045-5C16-4268-B30F-5E9570B632C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A730634A-14F4-4A28-BE8C-3AFB5118F43E}" type="datetimeFigureOut">
              <a:rPr lang="en-IN" smtClean="0"/>
            </a:fld>
            <a:endParaRPr lang="en-IN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E9E417EA-9B42-4238-BD0F-36292A35F54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11" y="244323"/>
            <a:ext cx="8840434" cy="1267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720" y="2498905"/>
            <a:ext cx="10576560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Analysis Report for a Predictive Parsing-Based Input String Validator</a:t>
            </a:r>
            <a:endParaRPr lang="en-US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7202" y="4870392"/>
            <a:ext cx="379666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/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Scholar</a:t>
            </a:r>
            <a:endParaRPr lang="en-US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algn="l"/>
            <a:endParaRPr lang="en-US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lvl="1" algn="l"/>
            <a:r>
              <a:rPr lang="en-IN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A.Manoj Reddy</a:t>
            </a:r>
            <a:endParaRPr lang="en-IN" alt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algn="l"/>
            <a:r>
              <a:rPr lang="en-IN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192311171</a:t>
            </a:r>
            <a:endParaRPr lang="en-IN" alt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1" algn="l"/>
            <a:r>
              <a:rPr lang="en-IN" altLang="en-US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Saveetha School Of Engineering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en-US" b="1" dirty="0">
              <a:solidFill>
                <a:schemeClr val="accent2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449570" y="1938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Title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0540" y="4870450"/>
            <a:ext cx="3930015" cy="161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000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Supervisor</a:t>
            </a:r>
            <a:endParaRPr lang="en-US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IN" altLang="en-US" b="1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endParaRPr lang="en-IN" altLang="en-US" b="1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IN" altLang="en-US" b="1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Dr.G.Michael</a:t>
            </a:r>
            <a:endParaRPr lang="en-IN" altLang="en-US" b="1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IN" altLang="en-US" b="1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Professor</a:t>
            </a:r>
            <a:endParaRPr lang="en-IN" altLang="en-US" b="1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00000"/>
              </a:lnSpc>
            </a:pPr>
            <a:r>
              <a:rPr lang="en-IN" altLang="en-US" b="1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Saveetha School Of Engineering</a:t>
            </a:r>
            <a:endParaRPr lang="en-IN" altLang="en-US" b="1">
              <a:solidFill>
                <a:schemeClr val="accent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4391" y="2060508"/>
            <a:ext cx="8103849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The system consists of: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Lexical Analyzer: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Tokenizes the input string.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Predictive Parser: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Uses a stack and parsing table for syntax validation.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Error Handler: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Detects and reports syntax errors.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User Interface: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Allows users to input strings for validation.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Architecture Diagram:</a:t>
            </a:r>
            <a:endParaRPr lang="en-I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    User Input → Tokenizer → Predictive Parser → Validation Result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    Parsing Table → Predictive Parser → Validation Decision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6976" y="475930"/>
            <a:ext cx="4322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Architecture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TOPDOWN-PREDICTIVE.pptx TOP-DOWN PARSING &amp; PREDICTIVE PARSING | PP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0"/>
          <a:stretch>
            <a:fillRect/>
          </a:stretch>
        </p:blipFill>
        <p:spPr bwMode="auto">
          <a:xfrm>
            <a:off x="8589263" y="1518003"/>
            <a:ext cx="3470106" cy="521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38540"/>
          <a:stretch>
            <a:fillRect/>
          </a:stretch>
        </p:blipFill>
        <p:spPr>
          <a:xfrm>
            <a:off x="791210" y="3317875"/>
            <a:ext cx="10838180" cy="3220085"/>
          </a:xfrm>
          <a:prstGeom prst="rect">
            <a:avLst/>
          </a:prstGeom>
        </p:spPr>
      </p:pic>
      <p:pic>
        <p:nvPicPr>
          <p:cNvPr id="11" name="Picture 10" descr="WvEIr47tLUg38YSUzMgw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25" y="1173480"/>
            <a:ext cx="9570720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1934" y="2208829"/>
            <a:ext cx="4818888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Performance Evaluation: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Benchmarked against standard parsing techniques.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Accuracy: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Ensures high validation accuracy for well-defined grammars.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Efficiency: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Operates in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O(n) time complexity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, making it suitable for real-time validation.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Comparison with Recursive Descent Parsing: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Demonstrates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lower overhead and faster execution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5754" y="465135"/>
            <a:ext cx="3536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Discussion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281555"/>
            <a:ext cx="6040120" cy="3789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231" y="1681132"/>
            <a:ext cx="5086329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Future Scope:</a:t>
            </a:r>
            <a:endParaRPr lang="en-I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Extending support for </a:t>
            </a: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non-LL(1) grammars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using advanced parsing techniques.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Integrating </a:t>
            </a: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machine learning.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Enhancing </a:t>
            </a: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error handling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with intelligent suggestions.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Integrating Machine Learning for Enhanced Parsing &amp; Optimization</a:t>
            </a: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Use neural network-based parsers to predict grammar structures dynamically.</a:t>
            </a: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Train models on error patterns to improve syntax error detection and auto-correction.</a:t>
            </a: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Implement statistical parsing techniques (e.g., probabilistic context-free grammars) for ambiguous structures.</a:t>
            </a: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Enhance code completion by leveraging ML-based context prediction.</a:t>
            </a:r>
            <a:endParaRPr lang="en-US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5339" y="476396"/>
            <a:ext cx="414909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Future Scope </a:t>
            </a:r>
            <a:endParaRPr lang="en-IN" sz="2800" b="1" dirty="0"/>
          </a:p>
        </p:txBody>
      </p:sp>
      <p:pic>
        <p:nvPicPr>
          <p:cNvPr id="4" name="Picture 3" descr="A_futuristic_AI-driven_code_validation_system,_ill_convert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1310"/>
            <a:ext cx="548640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464945"/>
            <a:ext cx="11506200" cy="5210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100+] Thank You Wallpapers | Wallpapers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8247" y="563193"/>
            <a:ext cx="5191506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Comfortaa Bold" pitchFamily="34" charset="-122"/>
                <a:cs typeface="Calibri" panose="020F0502020204030204" charset="0"/>
              </a:rPr>
              <a:t>Introduction to Predictive Parsing</a:t>
            </a:r>
            <a:endParaRPr lang="en-US" sz="2800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6920" y="1824990"/>
            <a:ext cx="4943475" cy="48152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Predictive Parsing </a:t>
            </a: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is a top-down parsing technique that avoids backtracking.</a:t>
            </a:r>
            <a:b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It works efficiently for </a:t>
            </a:r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LL(1) </a:t>
            </a: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grammars.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First</a:t>
            </a: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Follow</a:t>
            </a: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sets help determine parsing decisions.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parsing table </a:t>
            </a: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guides the parser in selecting the correct production rule.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It is widely used to analyze and process source code written in programming languages.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 is used to validate input strings based on a predefined grammar.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goal is to determine if a given string belongs to a language.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 descr="A_flowchart_representing_the_predictive_parsing_pr_convert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365" y="1529715"/>
            <a:ext cx="5486400" cy="5110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8535" y="1773555"/>
            <a:ext cx="6984365" cy="44996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To design a predictive parsing-based validator for structured input strings.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To ensure efficient and deterministic syntax validation using LL(1) grammar.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To construct a parsing table and implement a table-driven parser.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To evaluate system performance based on accuracy, response time, and complexity.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develop an efficient input string validator using LL(1) predictive parsing.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ensure correct syntax checking against a defined grammar.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analyze performance metrics such as accuracy and speed.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9950" y="372745"/>
            <a:ext cx="30111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033463" y="1686878"/>
            <a:ext cx="3248025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505" y="441325"/>
            <a:ext cx="4720590" cy="78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omfortaa Bold" pitchFamily="34" charset="-122"/>
                <a:cs typeface="+mn-lt"/>
              </a:rPr>
              <a:t>Defining the Grammar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omfortaa Bold" pitchFamily="34" charset="-122"/>
              <a:cs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088" y="1899081"/>
            <a:ext cx="76695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 grammar is a formal set of rules that define the structure of valid sentences in a language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088" y="2604473"/>
            <a:ext cx="6014466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Key Components of a Grammar: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Terminals (T):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basic symbols or tokens of the language (e.g., id, +, *).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Non-terminals (N):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Symbols representing groups of terminals or other non-terminals (e.g., E, T).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Start Symbol: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The non-terminal from which parsing begins (usually S or E).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Production Rules: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Rules that define how non-terminals are replaced by other symbols (e.g., E → T E').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28258" y="2604809"/>
            <a:ext cx="1991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Ex:-</a:t>
            </a:r>
            <a:endParaRPr lang="en-IN" b="1" dirty="0"/>
          </a:p>
          <a:p>
            <a:r>
              <a:rPr lang="en-IN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 → T E'</a:t>
            </a:r>
            <a:endParaRPr lang="en-IN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IN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E' → + T E' | </a:t>
            </a:r>
            <a:r>
              <a:rPr lang="el-GR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endParaRPr lang="el-GR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IN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 → F T'</a:t>
            </a:r>
            <a:endParaRPr lang="en-IN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IN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T' → * F T' | </a:t>
            </a:r>
            <a:r>
              <a:rPr lang="el-GR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ε</a:t>
            </a:r>
            <a:endParaRPr lang="el-GR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n-IN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 → ( E ) | id</a:t>
            </a:r>
            <a:endParaRPr lang="en-IN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999095" y="2414270"/>
            <a:ext cx="3641725" cy="3827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05" y="2042160"/>
            <a:ext cx="6350635" cy="4002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Predictive parsing is a top-down approach that determines valid syntax structures without backtracking. 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The concept relies on context-free grammar (CFG), First and Follow sets, and parsing tables to predict the next production rule.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latin typeface="Times New Roman" panose="02020603050405020304" charset="0"/>
                <a:cs typeface="Times New Roman" panose="02020603050405020304" charset="0"/>
              </a:rPr>
              <a:t>Related Work:</a:t>
            </a:r>
            <a:endParaRPr lang="en-US" sz="12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sz="12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Several studies have explored syntax validation using various parsing methods. 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Recursive descent parsing, though effective, suffers from inefficiencies like backtracking. 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LL(1) parsers overcome this by utilizing lookahead tokens to make predictive decisions.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Handling Ambiguous Grammar → Used Left Factoring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Dealing with Recursive Grammar → Applied Elimination of Left Recursion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• Optimizing Parsing Table → Implemented Efficient Lookup</a:t>
            </a:r>
            <a:endParaRPr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0720" y="671195"/>
            <a:ext cx="49269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and Background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05930" y="2110740"/>
            <a:ext cx="508000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" y="1346835"/>
            <a:ext cx="11515725" cy="5342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739" y="1779088"/>
            <a:ext cx="7991856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The predictive parsing-based input string validator 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     follows these </a:t>
            </a: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key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steps: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Define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Grammar: 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Develop an LL(1) grammar suitable for the target input structure.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Compute First and Follow Sets: 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Generate sets to determine valid parsing decisions.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Construct Parsing Table: 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Develop a table mapping non-terminals to their respective productions.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Implement Table-Driven Parser: 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Use a stack-based approach to process input strings.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charset="0"/>
                <a:cs typeface="Times New Roman" panose="02020603050405020304" charset="0"/>
              </a:rPr>
              <a:t>Validate Input: </a:t>
            </a:r>
            <a:r>
              <a:rPr lang="en-IN" dirty="0">
                <a:latin typeface="Times New Roman" panose="02020603050405020304" charset="0"/>
                <a:cs typeface="Times New Roman" panose="02020603050405020304" charset="0"/>
              </a:rPr>
              <a:t>Accept or reject input strings based on parser execution.</a:t>
            </a:r>
            <a:endParaRPr lang="en-I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0410" y="610235"/>
            <a:ext cx="28149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IN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081645" y="1458595"/>
            <a:ext cx="3710305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13830" y="3983355"/>
            <a:ext cx="5352415" cy="17437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Programming Language: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Implemented using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Python/C++/Java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Data Structures: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Stack for parsing, table for decision-making.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3500" y="475615"/>
            <a:ext cx="29387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1697990"/>
            <a:ext cx="5962650" cy="29248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Algorithm: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Push start symbol onto the stack.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Read the next input token.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Consult the parsing table to determine the next action.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Expand non-terminals or match terminals.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Repeat until input is fully parsed or an error occurs.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5795" y="1608455"/>
            <a:ext cx="5450205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60" y="1469390"/>
            <a:ext cx="11104880" cy="5267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" y="106658"/>
            <a:ext cx="1083521" cy="1240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616" y="127889"/>
            <a:ext cx="1415753" cy="12189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4672</Words>
  <Application>WPS Presentation</Application>
  <PresentationFormat>Widescreen</PresentationFormat>
  <Paragraphs>143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SimSun</vt:lpstr>
      <vt:lpstr>Wingdings</vt:lpstr>
      <vt:lpstr>Comfortaa Bold</vt:lpstr>
      <vt:lpstr>Segoe Print</vt:lpstr>
      <vt:lpstr>Comfortaa Bold</vt:lpstr>
      <vt:lpstr>Comfortaa Bold</vt:lpstr>
      <vt:lpstr>Calibri</vt:lpstr>
      <vt:lpstr>Microsoft YaHei</vt:lpstr>
      <vt:lpstr>Arial Unicode MS</vt:lpstr>
      <vt:lpstr>Calibri Light</vt:lpstr>
      <vt:lpstr>MingLiU-ExtB</vt:lpstr>
      <vt:lpstr>Times New Roman</vt:lpstr>
      <vt:lpstr>Wingdings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Bojja Krishna Sai</dc:creator>
  <cp:lastModifiedBy>manoj reddy sse</cp:lastModifiedBy>
  <cp:revision>4</cp:revision>
  <dcterms:created xsi:type="dcterms:W3CDTF">2025-03-01T02:50:00Z</dcterms:created>
  <dcterms:modified xsi:type="dcterms:W3CDTF">2025-03-19T16:20:16Z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CC2120839CFF4BEE89B2A30F9E9DA853_13</vt:lpwstr>
  </property>
  <property fmtid="{D5CDD505-2E9C-101B-9397-08002B2CF9AE}" pid="3" name="KSOProductBuildVer">
    <vt:lpwstr>1033-12.2.0.20326</vt:lpwstr>
  </property>
</Properties>
</file>